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20"/>
  </p:notesMasterIdLst>
  <p:handoutMasterIdLst>
    <p:handoutMasterId r:id="rId21"/>
  </p:handoutMasterIdLst>
  <p:sldIdLst>
    <p:sldId id="937" r:id="rId2"/>
    <p:sldId id="978" r:id="rId3"/>
    <p:sldId id="981" r:id="rId4"/>
    <p:sldId id="979" r:id="rId5"/>
    <p:sldId id="982" r:id="rId6"/>
    <p:sldId id="980" r:id="rId7"/>
    <p:sldId id="974" r:id="rId8"/>
    <p:sldId id="977" r:id="rId9"/>
    <p:sldId id="971" r:id="rId10"/>
    <p:sldId id="976" r:id="rId11"/>
    <p:sldId id="871" r:id="rId12"/>
    <p:sldId id="715" r:id="rId13"/>
    <p:sldId id="975" r:id="rId14"/>
    <p:sldId id="896" r:id="rId15"/>
    <p:sldId id="970" r:id="rId16"/>
    <p:sldId id="984" r:id="rId17"/>
    <p:sldId id="983" r:id="rId18"/>
    <p:sldId id="967"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8F6C"/>
    <a:srgbClr val="FF9900"/>
    <a:srgbClr val="AF220B"/>
    <a:srgbClr val="AB9733"/>
    <a:srgbClr val="663300"/>
    <a:srgbClr val="808000"/>
    <a:srgbClr val="FFFFFF"/>
    <a:srgbClr val="FFBB5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4" autoAdjust="0"/>
    <p:restoredTop sz="94828" autoAdjust="0"/>
  </p:normalViewPr>
  <p:slideViewPr>
    <p:cSldViewPr>
      <p:cViewPr varScale="1">
        <p:scale>
          <a:sx n="107" d="100"/>
          <a:sy n="107" d="100"/>
        </p:scale>
        <p:origin x="-12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2"/>
    </p:cViewPr>
  </p:sorterViewPr>
  <p:notesViewPr>
    <p:cSldViewPr>
      <p:cViewPr varScale="1">
        <p:scale>
          <a:sx n="85" d="100"/>
          <a:sy n="85" d="100"/>
        </p:scale>
        <p:origin x="-3810" y="-96"/>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3" tIns="46586" rIns="93173" bIns="46586" rtlCol="0"/>
          <a:lstStyle>
            <a:lvl1pPr algn="l">
              <a:defRPr sz="1200" dirty="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3" tIns="46586" rIns="93173" bIns="46586" rtlCol="0"/>
          <a:lstStyle>
            <a:lvl1pPr algn="r">
              <a:defRPr sz="1200"/>
            </a:lvl1pPr>
          </a:lstStyle>
          <a:p>
            <a:pPr>
              <a:defRPr/>
            </a:pPr>
            <a:fld id="{B414EDA2-2DA7-44DA-B8C3-68996D00800B}" type="datetimeFigureOut">
              <a:rPr lang="en-US"/>
              <a:pPr>
                <a:defRPr/>
              </a:pPr>
              <a:t>2/21/2013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3" tIns="46586" rIns="93173" bIns="46586" rtlCol="0" anchor="b"/>
          <a:lstStyle>
            <a:lvl1pPr algn="l">
              <a:defRPr sz="1200" dirty="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3" tIns="46586" rIns="93173" bIns="46586" rtlCol="0" anchor="b"/>
          <a:lstStyle>
            <a:lvl1pPr algn="r">
              <a:defRPr sz="1200"/>
            </a:lvl1pPr>
          </a:lstStyle>
          <a:p>
            <a:pPr>
              <a:defRPr/>
            </a:pPr>
            <a:fld id="{2BBCDCF9-AC40-4932-8E34-C09FF4BADC3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3" tIns="46586" rIns="93173" bIns="46586" rtlCol="0"/>
          <a:lstStyle>
            <a:lvl1pPr algn="l">
              <a:defRPr sz="1200" dirty="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3" tIns="46586" rIns="93173" bIns="46586" rtlCol="0"/>
          <a:lstStyle>
            <a:lvl1pPr algn="r">
              <a:defRPr sz="1200"/>
            </a:lvl1pPr>
          </a:lstStyle>
          <a:p>
            <a:pPr>
              <a:defRPr/>
            </a:pPr>
            <a:fld id="{8C7CF96B-0DC7-4317-B2DD-C60CE99D97AF}" type="datetimeFigureOut">
              <a:rPr lang="en-US"/>
              <a:pPr>
                <a:defRPr/>
              </a:pPr>
              <a:t>2/21/2013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6" rIns="93173" bIns="46586"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3" tIns="46586" rIns="93173" bIns="465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3" tIns="46586" rIns="93173" bIns="46586" rtlCol="0" anchor="b"/>
          <a:lstStyle>
            <a:lvl1pPr algn="l">
              <a:defRPr sz="1200" dirty="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3" tIns="46586" rIns="93173" bIns="46586" rtlCol="0" anchor="b"/>
          <a:lstStyle>
            <a:lvl1pPr algn="r">
              <a:defRPr sz="1200"/>
            </a:lvl1pPr>
          </a:lstStyle>
          <a:p>
            <a:pPr>
              <a:defRPr/>
            </a:pPr>
            <a:fld id="{74542562-10C3-47A2-82B6-BF9889DF6C7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Before the presentation begins</a:t>
            </a:r>
          </a:p>
          <a:p>
            <a:pPr>
              <a:buFont typeface="Arial" pitchFamily="34" charset="0"/>
              <a:buChar char="•"/>
              <a:defRPr/>
            </a:pPr>
            <a:r>
              <a:rPr lang="en-US" dirty="0" smtClean="0"/>
              <a:t>  Distribute the hand-outs</a:t>
            </a:r>
          </a:p>
          <a:p>
            <a:pPr>
              <a:buFont typeface="Arial" pitchFamily="34" charset="0"/>
              <a:buChar char="•"/>
              <a:defRPr/>
            </a:pPr>
            <a:r>
              <a:rPr lang="en-US" dirty="0" smtClean="0"/>
              <a:t>  Check projector and sound equipment</a:t>
            </a:r>
          </a:p>
          <a:p>
            <a:pPr>
              <a:buFont typeface="Arial" pitchFamily="34" charset="0"/>
              <a:buChar char="•"/>
              <a:defRPr/>
            </a:pPr>
            <a:r>
              <a:rPr lang="en-US" dirty="0" smtClean="0"/>
              <a:t>  Determine the lighting so audience can see the slides and movie clips</a:t>
            </a:r>
          </a:p>
          <a:p>
            <a:pPr>
              <a:buFont typeface="Arial" pitchFamily="34" charset="0"/>
              <a:buChar char="•"/>
              <a:defRPr/>
            </a:pPr>
            <a:r>
              <a:rPr lang="en-US" dirty="0" smtClean="0"/>
              <a:t>  Set up room for pair/share or small group  sharing  (if auditorium  use turn and talk)</a:t>
            </a:r>
          </a:p>
          <a:p>
            <a:pPr>
              <a:defRPr/>
            </a:pPr>
            <a:endParaRPr lang="en-US" dirty="0" smtClean="0"/>
          </a:p>
          <a:p>
            <a:pPr>
              <a:defRPr/>
            </a:pPr>
            <a:r>
              <a:rPr lang="en-US" dirty="0" smtClean="0"/>
              <a:t>Leave slide on as participants  get settled</a:t>
            </a:r>
          </a:p>
          <a:p>
            <a:pPr>
              <a:defRPr/>
            </a:pPr>
            <a:r>
              <a:rPr lang="en-US" dirty="0" smtClean="0"/>
              <a:t>Greet participants as they enter the venue</a:t>
            </a:r>
          </a:p>
          <a:p>
            <a:pPr>
              <a:defRPr/>
            </a:pPr>
            <a:r>
              <a:rPr lang="en-US" dirty="0" smtClean="0"/>
              <a:t>Facilitator introduces him/herself</a:t>
            </a:r>
          </a:p>
          <a:p>
            <a:pPr>
              <a:defRPr/>
            </a:pPr>
            <a:endParaRPr lang="en-US" dirty="0" smtClean="0"/>
          </a:p>
          <a:p>
            <a:pPr>
              <a:defRPr/>
            </a:pPr>
            <a:r>
              <a:rPr lang="en-US" dirty="0" smtClean="0"/>
              <a:t>Say:   The </a:t>
            </a:r>
            <a:r>
              <a:rPr lang="en-US" b="1" i="1" dirty="0" smtClean="0"/>
              <a:t>New York State Dignity Act </a:t>
            </a:r>
            <a:r>
              <a:rPr lang="en-US" dirty="0" smtClean="0"/>
              <a:t>requires that every person in a school setting be trained in awareness about bullying prevention and intervention.  The law requires that each school building in the state assign a Dignity Act Coordinator. </a:t>
            </a:r>
          </a:p>
          <a:p>
            <a:pPr>
              <a:defRPr/>
            </a:pPr>
            <a:r>
              <a:rPr lang="en-US" dirty="0" smtClean="0"/>
              <a:t>___________________________  is the Dignity Act Coordinator at our school.</a:t>
            </a:r>
          </a:p>
          <a:p>
            <a:pPr>
              <a:defRPr/>
            </a:pPr>
            <a:endParaRPr lang="en-US" dirty="0" smtClean="0"/>
          </a:p>
          <a:p>
            <a:pPr>
              <a:defRPr/>
            </a:pPr>
            <a:r>
              <a:rPr lang="en-US" dirty="0" smtClean="0"/>
              <a:t>We have a two part presentation for you,  presented by Karen Siris, principal of </a:t>
            </a:r>
          </a:p>
          <a:p>
            <a:pPr>
              <a:defRPr/>
            </a:pPr>
            <a:r>
              <a:rPr lang="en-US" dirty="0" smtClean="0"/>
              <a:t>WS Boardman Elementary School in Oceanside,  and a member of the New York State Dignity Act Task Force as the School Administrators’ of New York (SAANYS) representative.   There will be some participation from the group and we will pause the film at those times.    We will see Part I today  and Part II at our next meeting.  </a:t>
            </a:r>
          </a:p>
          <a:p>
            <a:pPr>
              <a:defRPr/>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7528B5-4993-430C-BA7F-F476644E4540}"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Say:  We have many of these traits  and attributes in our curriculum now.  We do not have to reinvent the wheel, but we do need to make sure that what we are doing now through literature , social studies,  health, character education, assembly programs, are identified as supporting the DIGNITY ACT.</a:t>
            </a:r>
          </a:p>
          <a:p>
            <a:endParaRPr lang="en-US" smtClean="0"/>
          </a:p>
          <a:p>
            <a:r>
              <a:rPr lang="en-US" smtClean="0"/>
              <a:t>Turn and talk about what comes to mind that is in our curriculum.</a:t>
            </a:r>
          </a:p>
          <a:p>
            <a:r>
              <a:rPr lang="en-US" smtClean="0"/>
              <a:t>Do we need to supplement any aspect of this list?</a:t>
            </a:r>
          </a:p>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3F775B-D1FF-4E8A-A988-5F19B0136DE6}"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Before this video, the audience is asked to make a personal connection to bullying and harassment.   The connection can be through</a:t>
            </a:r>
          </a:p>
          <a:p>
            <a:pPr>
              <a:buFontTx/>
              <a:buChar char="•"/>
            </a:pPr>
            <a:r>
              <a:rPr lang="en-US" smtClean="0"/>
              <a:t> their own experiences in elementary, middle or high school</a:t>
            </a:r>
          </a:p>
          <a:p>
            <a:pPr>
              <a:buFontTx/>
              <a:buChar char="•"/>
            </a:pPr>
            <a:r>
              <a:rPr lang="en-US" smtClean="0"/>
              <a:t> the experiences of their own children</a:t>
            </a:r>
          </a:p>
          <a:p>
            <a:pPr>
              <a:buFontTx/>
              <a:buChar char="•"/>
            </a:pPr>
            <a:r>
              <a:rPr lang="en-US" smtClean="0"/>
              <a:t> the experiences of children in their school setting  </a:t>
            </a:r>
          </a:p>
          <a:p>
            <a:pPr>
              <a:buFontTx/>
              <a:buChar char="•"/>
            </a:pPr>
            <a:endParaRPr lang="en-US" smtClean="0"/>
          </a:p>
          <a:p>
            <a:r>
              <a:rPr lang="en-US" smtClean="0"/>
              <a:t>Optional….  A  turn and talk can take place after viewing the clip,  or volunteers may want to  share their own stories with the group.  </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10661C-6459-4737-9847-3AE63CD3E1BD}"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A88A0AA-38D1-40AC-9B85-839ABFFBE787}" type="datetimeFigureOut">
              <a:rPr lang="en-US"/>
              <a:pPr>
                <a:defRPr/>
              </a:pPr>
              <a:t>2/21/2013</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4858378A-16BD-4C55-9BC5-90AAE4EA996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BF45FE3-50D1-46C3-B4C5-20AF32835618}" type="datetimeFigureOut">
              <a:rPr lang="en-US"/>
              <a:pPr>
                <a:defRPr/>
              </a:pPr>
              <a:t>2/21/2013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03B7144-EF5E-43D0-987B-33EDE60E9F1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AD086BD-2F88-4B7A-969C-E170E8CEEF72}" type="datetimeFigureOut">
              <a:rPr lang="en-US"/>
              <a:pPr>
                <a:defRPr/>
              </a:pPr>
              <a:t>2/21/2013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B82ACBA-5C25-4AB7-8CFC-C00235FD64E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ECF70C0-F4AD-4AFF-AE99-CCAFE51D5D43}" type="datetimeFigureOut">
              <a:rPr lang="en-US"/>
              <a:pPr>
                <a:defRPr/>
              </a:pPr>
              <a:t>2/21/2013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8AD350D-0D2D-4AAC-BC54-BB037D9D46F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03C687-598D-4A14-A41E-2633F31C0E8E}" type="datetimeFigureOut">
              <a:rPr lang="en-US"/>
              <a:pPr>
                <a:defRPr/>
              </a:pPr>
              <a:t>2/21/2013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81DD8B-64EB-4906-BCC7-2BB7FA391F2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7C774F6-81F1-46DA-BAA3-AB7D3A961D2E}" type="datetimeFigureOut">
              <a:rPr lang="en-US"/>
              <a:pPr>
                <a:defRPr/>
              </a:pPr>
              <a:t>2/21/2013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D8BEF4A-C86D-41B9-B9FD-6C04ECEAEB5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A07F013-0DA3-474F-B7EC-E262B7CEB143}" type="datetimeFigureOut">
              <a:rPr lang="en-US"/>
              <a:pPr>
                <a:defRPr/>
              </a:pPr>
              <a:t>2/21/2013</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0DC6581-EFF3-4226-AA30-0543B07ED49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33152B2-B12D-4F7F-B61B-4CFC17EB11AD}" type="datetimeFigureOut">
              <a:rPr lang="en-US"/>
              <a:pPr>
                <a:defRPr/>
              </a:pPr>
              <a:t>2/21/2013</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E49A4D9-4416-4175-965C-C0F05165E4E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B81B7DB-9EC0-45FB-9E97-D851B0E7BBED}" type="datetimeFigureOut">
              <a:rPr lang="en-US"/>
              <a:pPr>
                <a:defRPr/>
              </a:pPr>
              <a:t>2/21/2013</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A8ED55E-8AE2-488D-90EF-5DE662D177E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82AF6DF-30A1-4BC4-9E2B-04D1CED38C8D}" type="datetimeFigureOut">
              <a:rPr lang="en-US"/>
              <a:pPr>
                <a:defRPr/>
              </a:pPr>
              <a:t>2/21/2013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3FBEFF1-C7CD-4354-8EB4-F8CE5F18B89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351A0D4-E7E2-4C98-B0DF-78CF1EDB396F}" type="datetimeFigureOut">
              <a:rPr lang="en-US"/>
              <a:pPr>
                <a:defRPr/>
              </a:pPr>
              <a:t>2/21/2013</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82E0ED0-3D15-44F2-B063-B57108CE92B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fld id="{D234CFC5-3577-47C8-B89A-C069B23090D8}" type="datetimeFigureOut">
              <a:rPr lang="en-US"/>
              <a:pPr>
                <a:defRPr/>
              </a:pPr>
              <a:t>2/21/2013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dirty="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47E594BA-5681-4E5A-B506-34BE3CD672D3}"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3867" r:id="rId1"/>
    <p:sldLayoutId id="2147483859" r:id="rId2"/>
    <p:sldLayoutId id="2147483868" r:id="rId3"/>
    <p:sldLayoutId id="2147483860" r:id="rId4"/>
    <p:sldLayoutId id="2147483861" r:id="rId5"/>
    <p:sldLayoutId id="2147483862" r:id="rId6"/>
    <p:sldLayoutId id="2147483863" r:id="rId7"/>
    <p:sldLayoutId id="2147483864" r:id="rId8"/>
    <p:sldLayoutId id="2147483869" r:id="rId9"/>
    <p:sldLayoutId id="2147483865" r:id="rId10"/>
    <p:sldLayoutId id="2147483866"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file:///\\pob-fas1\Datastore\DOHome\teagen\DASA\POB%20Training\November%206%202012\MVI_5545.M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47800" y="1752600"/>
            <a:ext cx="6784848" cy="2209800"/>
          </a:xfrm>
        </p:spPr>
        <p:txBody>
          <a:bodyPr>
            <a:normAutofit fontScale="90000"/>
          </a:bodyPr>
          <a:lstStyle/>
          <a:p>
            <a:pPr algn="l" fontAlgn="auto">
              <a:spcAft>
                <a:spcPts val="0"/>
              </a:spcAft>
              <a:defRPr/>
            </a:pPr>
            <a:r>
              <a:rPr lang="en-US" dirty="0" smtClean="0"/>
              <a:t>	</a:t>
            </a:r>
            <a:r>
              <a:rPr lang="en-US" sz="4900" dirty="0" smtClean="0"/>
              <a:t>The New York State             </a:t>
            </a:r>
            <a:br>
              <a:rPr lang="en-US" sz="4900" dirty="0" smtClean="0"/>
            </a:br>
            <a:r>
              <a:rPr lang="en-US" sz="4900" dirty="0" smtClean="0"/>
              <a:t>  Dignity for all Students Act </a:t>
            </a:r>
            <a:br>
              <a:rPr lang="en-US" sz="4900" dirty="0" smtClean="0"/>
            </a:br>
            <a:r>
              <a:rPr lang="en-US" sz="4900" dirty="0" smtClean="0"/>
              <a:t>                    (DASA)</a:t>
            </a:r>
            <a:endParaRPr lang="en-US" sz="4900" dirty="0"/>
          </a:p>
        </p:txBody>
      </p:sp>
      <p:sp>
        <p:nvSpPr>
          <p:cNvPr id="5" name="Subtitle 4"/>
          <p:cNvSpPr>
            <a:spLocks noGrp="1"/>
          </p:cNvSpPr>
          <p:nvPr>
            <p:ph type="subTitle" idx="1"/>
          </p:nvPr>
        </p:nvSpPr>
        <p:spPr>
          <a:xfrm>
            <a:off x="685800" y="4191000"/>
            <a:ext cx="7854950" cy="2409825"/>
          </a:xfrm>
        </p:spPr>
        <p:txBody>
          <a:bodyPr>
            <a:normAutofit/>
          </a:bodyPr>
          <a:lstStyle/>
          <a:p>
            <a:pPr marR="0" algn="ctr">
              <a:lnSpc>
                <a:spcPct val="90000"/>
              </a:lnSpc>
            </a:pPr>
            <a:r>
              <a:rPr lang="en-US" sz="4100" b="1" dirty="0" smtClean="0">
                <a:solidFill>
                  <a:srgbClr val="083763"/>
                </a:solidFill>
              </a:rPr>
              <a:t>School Team Training</a:t>
            </a:r>
            <a:endParaRPr lang="en-US" sz="4100" b="1" dirty="0" smtClean="0">
              <a:solidFill>
                <a:srgbClr val="083763"/>
              </a:solidFill>
            </a:endParaRPr>
          </a:p>
          <a:p>
            <a:pPr marR="0" algn="ctr">
              <a:lnSpc>
                <a:spcPct val="90000"/>
              </a:lnSpc>
            </a:pPr>
            <a:r>
              <a:rPr lang="en-US" sz="4100" b="1" dirty="0" smtClean="0">
                <a:solidFill>
                  <a:srgbClr val="083763"/>
                </a:solidFill>
              </a:rPr>
              <a:t>February 2013 </a:t>
            </a:r>
            <a:endParaRPr lang="en-US" sz="4100" b="1" dirty="0" smtClean="0">
              <a:solidFill>
                <a:srgbClr val="083763"/>
              </a:solidFill>
            </a:endParaRPr>
          </a:p>
          <a:p>
            <a:pPr marR="0" algn="ctr">
              <a:lnSpc>
                <a:spcPct val="90000"/>
              </a:lnSpc>
            </a:pPr>
            <a:r>
              <a:rPr lang="en-US" sz="3000" b="1" dirty="0" smtClean="0">
                <a:solidFill>
                  <a:srgbClr val="D9D9D9"/>
                </a:solidFill>
              </a:rPr>
              <a:t>         </a:t>
            </a:r>
          </a:p>
        </p:txBody>
      </p:sp>
      <p:pic>
        <p:nvPicPr>
          <p:cNvPr id="5124" name="Picture 5" descr="Hand.jpg"/>
          <p:cNvPicPr>
            <a:picLocks noChangeAspect="1"/>
          </p:cNvPicPr>
          <p:nvPr/>
        </p:nvPicPr>
        <p:blipFill>
          <a:blip r:embed="rId3" cstate="print"/>
          <a:srcRect/>
          <a:stretch>
            <a:fillRect/>
          </a:stretch>
        </p:blipFill>
        <p:spPr bwMode="auto">
          <a:xfrm>
            <a:off x="7696200" y="0"/>
            <a:ext cx="1447800" cy="1447800"/>
          </a:xfrm>
          <a:prstGeom prst="rect">
            <a:avLst/>
          </a:prstGeom>
          <a:noFill/>
          <a:ln w="9525">
            <a:noFill/>
            <a:miter lim="800000"/>
            <a:headEnd/>
            <a:tailEnd/>
          </a:ln>
        </p:spPr>
      </p:pic>
      <p:pic>
        <p:nvPicPr>
          <p:cNvPr id="5125" name="Picture 6" descr="POBCSD-LOGO.PNG"/>
          <p:cNvPicPr>
            <a:picLocks noChangeAspect="1"/>
          </p:cNvPicPr>
          <p:nvPr/>
        </p:nvPicPr>
        <p:blipFill>
          <a:blip r:embed="rId4" cstate="print"/>
          <a:srcRect/>
          <a:stretch>
            <a:fillRect/>
          </a:stretch>
        </p:blipFill>
        <p:spPr bwMode="auto">
          <a:xfrm>
            <a:off x="0" y="0"/>
            <a:ext cx="1447800" cy="1471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en-US" smtClean="0"/>
              <a:t>POB CARES!</a:t>
            </a:r>
          </a:p>
        </p:txBody>
      </p:sp>
      <p:sp>
        <p:nvSpPr>
          <p:cNvPr id="15363" name="TextBox 3"/>
          <p:cNvSpPr txBox="1">
            <a:spLocks noChangeArrowheads="1"/>
          </p:cNvSpPr>
          <p:nvPr/>
        </p:nvSpPr>
        <p:spPr bwMode="auto">
          <a:xfrm>
            <a:off x="3886200" y="3962400"/>
            <a:ext cx="1371600" cy="369888"/>
          </a:xfrm>
          <a:prstGeom prst="rect">
            <a:avLst/>
          </a:prstGeom>
          <a:noFill/>
          <a:ln w="9525">
            <a:noFill/>
            <a:miter lim="800000"/>
            <a:headEnd/>
            <a:tailEnd/>
          </a:ln>
        </p:spPr>
        <p:txBody>
          <a:bodyPr>
            <a:spAutoFit/>
          </a:bodyPr>
          <a:lstStyle/>
          <a:p>
            <a:r>
              <a:rPr lang="en-US"/>
              <a:t>Video Clip</a:t>
            </a:r>
          </a:p>
        </p:txBody>
      </p:sp>
      <p:pic>
        <p:nvPicPr>
          <p:cNvPr id="5" name="MVI_5545.MOV">
            <a:hlinkClick r:id="" action="ppaction://media"/>
          </p:cNvPr>
          <p:cNvPicPr>
            <a:picLocks noGrp="1" noRot="1" noChangeAspect="1"/>
          </p:cNvPicPr>
          <p:nvPr>
            <p:ph idx="1"/>
            <a:videoFile r:link="rId1"/>
          </p:nvPr>
        </p:nvPicPr>
        <p:blipFill>
          <a:blip r:embed="rId3" cstate="print"/>
          <a:srcRect/>
          <a:stretch>
            <a:fillRect/>
          </a:stretch>
        </p:blipFill>
        <p:spPr>
          <a:xfrm>
            <a:off x="1600200" y="1901825"/>
            <a:ext cx="5638800" cy="4229100"/>
          </a:xfrm>
        </p:spPr>
      </p:pic>
      <p:sp>
        <p:nvSpPr>
          <p:cNvPr id="15365" name="Rectangle 5"/>
          <p:cNvSpPr>
            <a:spLocks noChangeArrowheads="1"/>
          </p:cNvSpPr>
          <p:nvPr/>
        </p:nvSpPr>
        <p:spPr bwMode="auto">
          <a:xfrm>
            <a:off x="1447800" y="6172200"/>
            <a:ext cx="6121400" cy="523875"/>
          </a:xfrm>
          <a:prstGeom prst="rect">
            <a:avLst/>
          </a:prstGeom>
          <a:noFill/>
          <a:ln w="9525">
            <a:noFill/>
            <a:miter lim="800000"/>
            <a:headEnd/>
            <a:tailEnd/>
          </a:ln>
        </p:spPr>
        <p:txBody>
          <a:bodyPr wrap="none">
            <a:spAutoFit/>
          </a:bodyPr>
          <a:lstStyle/>
          <a:p>
            <a:r>
              <a:rPr lang="en-US" sz="2800"/>
              <a:t>http://www.pobschools.org//Domain/1</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pPr algn="ctr"/>
            <a:r>
              <a:rPr lang="en-US" smtClean="0"/>
              <a:t>Why Should We </a:t>
            </a:r>
            <a:r>
              <a:rPr lang="en-US" b="1" smtClean="0">
                <a:solidFill>
                  <a:srgbClr val="00B0F0"/>
                </a:solidFill>
              </a:rPr>
              <a:t>C</a:t>
            </a:r>
            <a:r>
              <a:rPr lang="en-US" b="1" smtClean="0">
                <a:solidFill>
                  <a:srgbClr val="7030A0"/>
                </a:solidFill>
              </a:rPr>
              <a:t>A</a:t>
            </a:r>
            <a:r>
              <a:rPr lang="en-US" b="1" smtClean="0">
                <a:solidFill>
                  <a:srgbClr val="00B050"/>
                </a:solidFill>
              </a:rPr>
              <a:t>R</a:t>
            </a:r>
            <a:r>
              <a:rPr lang="en-US" b="1" smtClean="0">
                <a:solidFill>
                  <a:srgbClr val="FFC000"/>
                </a:solidFill>
              </a:rPr>
              <a:t>E</a:t>
            </a:r>
            <a:r>
              <a:rPr lang="en-US" smtClean="0"/>
              <a:t>?</a:t>
            </a:r>
          </a:p>
        </p:txBody>
      </p:sp>
      <p:sp>
        <p:nvSpPr>
          <p:cNvPr id="16387" name="Content Placeholder 5"/>
          <p:cNvSpPr>
            <a:spLocks noGrp="1"/>
          </p:cNvSpPr>
          <p:nvPr>
            <p:ph idx="1"/>
          </p:nvPr>
        </p:nvSpPr>
        <p:spPr/>
        <p:txBody>
          <a:bodyPr/>
          <a:lstStyle/>
          <a:p>
            <a:r>
              <a:rPr lang="en-US" sz="3200" smtClean="0"/>
              <a:t>NYS  and Change:  The Perfect Storm.</a:t>
            </a:r>
          </a:p>
          <a:p>
            <a:pPr>
              <a:buFont typeface="Wingdings 2" pitchFamily="18" charset="2"/>
              <a:buNone/>
            </a:pPr>
            <a:endParaRPr lang="en-US" sz="3200" smtClean="0"/>
          </a:p>
          <a:p>
            <a:r>
              <a:rPr lang="en-US" sz="3200" smtClean="0"/>
              <a:t>Bullying takes place in every school every day.</a:t>
            </a:r>
          </a:p>
          <a:p>
            <a:pPr>
              <a:buFont typeface="Wingdings 2" pitchFamily="18" charset="2"/>
              <a:buNone/>
            </a:pPr>
            <a:endParaRPr lang="en-US" sz="3200" smtClean="0"/>
          </a:p>
          <a:p>
            <a:r>
              <a:rPr lang="en-US" sz="3200" smtClean="0"/>
              <a:t>The research is clear that when students feel safe at school, they perform at a higher level.</a:t>
            </a:r>
          </a:p>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0" y="-533400"/>
            <a:ext cx="8610600" cy="1524000"/>
          </a:xfrm>
        </p:spPr>
        <p:txBody>
          <a:bodyPr>
            <a:normAutofit fontScale="90000"/>
          </a:bodyPr>
          <a:lstStyle/>
          <a:p>
            <a:pPr fontAlgn="auto">
              <a:spcAft>
                <a:spcPts val="0"/>
              </a:spcAft>
              <a:defRPr/>
            </a:pPr>
            <a:r>
              <a:rPr lang="en-US" b="1" dirty="0" smtClean="0"/>
              <a:t>       </a:t>
            </a:r>
            <a:r>
              <a:rPr lang="en-US" dirty="0" smtClean="0"/>
              <a:t>Bullying is a type of harassment</a:t>
            </a:r>
          </a:p>
        </p:txBody>
      </p:sp>
      <p:sp>
        <p:nvSpPr>
          <p:cNvPr id="36866" name="Content Placeholder 2"/>
          <p:cNvSpPr>
            <a:spLocks noGrp="1"/>
          </p:cNvSpPr>
          <p:nvPr>
            <p:ph idx="4294967295"/>
          </p:nvPr>
        </p:nvSpPr>
        <p:spPr>
          <a:xfrm>
            <a:off x="457200" y="1219200"/>
            <a:ext cx="8229600" cy="4678363"/>
          </a:xfrm>
        </p:spPr>
        <p:txBody>
          <a:bodyPr>
            <a:normAutofit/>
          </a:bodyPr>
          <a:lstStyle/>
          <a:p>
            <a:pPr marL="274320" indent="-274320" fontAlgn="auto">
              <a:spcAft>
                <a:spcPts val="0"/>
              </a:spcAft>
              <a:buClr>
                <a:schemeClr val="accent3"/>
              </a:buClr>
              <a:buFont typeface="Wingdings 2"/>
              <a:buChar char=""/>
              <a:defRPr/>
            </a:pPr>
            <a:r>
              <a:rPr lang="en-US" sz="2800" b="1" dirty="0" smtClean="0">
                <a:latin typeface="+mj-lt"/>
              </a:rPr>
              <a:t>An intentional act of aggression, based on an imbalance of power, that is meant to harm a victim either physically or psychologically. </a:t>
            </a:r>
          </a:p>
          <a:p>
            <a:pPr marL="274320" indent="-274320" fontAlgn="auto">
              <a:spcAft>
                <a:spcPts val="0"/>
              </a:spcAft>
              <a:buClr>
                <a:schemeClr val="accent3"/>
              </a:buClr>
              <a:buFont typeface="Wingdings 2"/>
              <a:buChar char=""/>
              <a:defRPr/>
            </a:pPr>
            <a:r>
              <a:rPr lang="en-US" sz="2800" dirty="0" smtClean="0">
                <a:latin typeface="+mj-lt"/>
              </a:rPr>
              <a:t>Usually occurs repeatedly and over time, however sometimes can be identified in a single event.</a:t>
            </a:r>
            <a:r>
              <a:rPr lang="en-US" dirty="0" smtClean="0">
                <a:latin typeface="+mj-lt"/>
              </a:rPr>
              <a:t>						</a:t>
            </a:r>
          </a:p>
        </p:txBody>
      </p:sp>
      <p:pic>
        <p:nvPicPr>
          <p:cNvPr id="17412" name="Picture 5"/>
          <p:cNvPicPr>
            <a:picLocks noChangeAspect="1" noChangeArrowheads="1"/>
          </p:cNvPicPr>
          <p:nvPr/>
        </p:nvPicPr>
        <p:blipFill>
          <a:blip r:embed="rId2" cstate="print"/>
          <a:srcRect/>
          <a:stretch>
            <a:fillRect/>
          </a:stretch>
        </p:blipFill>
        <p:spPr bwMode="auto">
          <a:xfrm>
            <a:off x="2438400" y="3810000"/>
            <a:ext cx="4233863" cy="2819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dissolve">
                                      <p:cBhvr>
                                        <p:cTn id="7" dur="1000"/>
                                        <p:tgtEl>
                                          <p:spTgt spid="36866">
                                            <p:txEl>
                                              <p:pRg st="0" end="0"/>
                                            </p:txEl>
                                          </p:spTgt>
                                        </p:tgtEl>
                                      </p:cBhvr>
                                    </p:animEffect>
                                  </p:childTnLst>
                                  <p:subTnLst>
                                    <p:animClr clrSpc="rgb" dir="cw">
                                      <p:cBhvr override="childStyle">
                                        <p:cTn dur="1" fill="hold" display="0" masterRel="nextClick" afterEffect="1"/>
                                        <p:tgtEl>
                                          <p:spTgt spid="36866">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dissolve">
                                      <p:cBhvr>
                                        <p:cTn id="12" dur="1000"/>
                                        <p:tgtEl>
                                          <p:spTgt spid="36866">
                                            <p:txEl>
                                              <p:pRg st="1" end="1"/>
                                            </p:txEl>
                                          </p:spTgt>
                                        </p:tgtEl>
                                      </p:cBhvr>
                                    </p:animEffect>
                                  </p:childTnLst>
                                  <p:subTnLst>
                                    <p:animClr clrSpc="rgb" dir="cw">
                                      <p:cBhvr override="childStyle">
                                        <p:cTn dur="1" fill="hold" display="0" masterRel="nextClick" afterEffect="1"/>
                                        <p:tgtEl>
                                          <p:spTgt spid="36866">
                                            <p:txEl>
                                              <p:pRg st="1" end="1"/>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0" y="274638"/>
            <a:ext cx="9144000" cy="1096962"/>
          </a:xfrm>
        </p:spPr>
        <p:txBody>
          <a:bodyPr/>
          <a:lstStyle/>
          <a:p>
            <a:r>
              <a:rPr lang="en-US" smtClean="0"/>
              <a:t>	</a:t>
            </a:r>
            <a:r>
              <a:rPr lang="en-US" sz="4400" smtClean="0"/>
              <a:t>Developing Common Language</a:t>
            </a:r>
          </a:p>
        </p:txBody>
      </p:sp>
      <p:sp>
        <p:nvSpPr>
          <p:cNvPr id="44034" name="Content Placeholder 2"/>
          <p:cNvSpPr>
            <a:spLocks noGrp="1"/>
          </p:cNvSpPr>
          <p:nvPr>
            <p:ph idx="4294967295"/>
          </p:nvPr>
        </p:nvSpPr>
        <p:spPr>
          <a:xfrm>
            <a:off x="223838" y="1989138"/>
            <a:ext cx="8534400" cy="5105400"/>
          </a:xfrm>
        </p:spPr>
        <p:txBody>
          <a:bodyPr/>
          <a:lstStyle/>
          <a:p>
            <a:r>
              <a:rPr lang="en-US" b="1" smtClean="0"/>
              <a:t>THE BULLY</a:t>
            </a:r>
          </a:p>
          <a:p>
            <a:endParaRPr lang="en-US" b="1" smtClean="0"/>
          </a:p>
          <a:p>
            <a:r>
              <a:rPr lang="en-US" b="1" smtClean="0"/>
              <a:t>THE TARGET/VICTIM</a:t>
            </a:r>
          </a:p>
          <a:p>
            <a:pPr>
              <a:buFont typeface="Wingdings 2" pitchFamily="18" charset="2"/>
              <a:buNone/>
            </a:pPr>
            <a:endParaRPr lang="en-US" b="1" smtClean="0"/>
          </a:p>
          <a:p>
            <a:r>
              <a:rPr lang="en-US" b="1" smtClean="0"/>
              <a:t>THE BYSTANDER</a:t>
            </a:r>
          </a:p>
          <a:p>
            <a:pPr>
              <a:buFont typeface="Wingdings 2" pitchFamily="18" charset="2"/>
              <a:buNone/>
            </a:pPr>
            <a:endParaRPr lang="en-US" b="1" smtClean="0"/>
          </a:p>
          <a:p>
            <a:r>
              <a:rPr lang="en-US" b="1" smtClean="0"/>
              <a:t>THE UPSTANDER</a:t>
            </a:r>
          </a:p>
        </p:txBody>
      </p:sp>
      <p:pic>
        <p:nvPicPr>
          <p:cNvPr id="18436" name="Picture 5"/>
          <p:cNvPicPr>
            <a:picLocks noChangeAspect="1" noChangeArrowheads="1"/>
          </p:cNvPicPr>
          <p:nvPr/>
        </p:nvPicPr>
        <p:blipFill>
          <a:blip r:embed="rId2" cstate="print"/>
          <a:srcRect/>
          <a:stretch>
            <a:fillRect/>
          </a:stretch>
        </p:blipFill>
        <p:spPr bwMode="auto">
          <a:xfrm>
            <a:off x="4419600" y="1905000"/>
            <a:ext cx="4114800" cy="2740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additive="base">
                                        <p:cTn id="7" dur="2000" fill="hold"/>
                                        <p:tgtEl>
                                          <p:spTgt spid="4403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40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4">
                                            <p:txEl>
                                              <p:pRg st="2" end="2"/>
                                            </p:txEl>
                                          </p:spTgt>
                                        </p:tgtEl>
                                        <p:attrNameLst>
                                          <p:attrName>style.visibility</p:attrName>
                                        </p:attrNameLst>
                                      </p:cBhvr>
                                      <p:to>
                                        <p:strVal val="visible"/>
                                      </p:to>
                                    </p:set>
                                    <p:anim calcmode="lin" valueType="num">
                                      <p:cBhvr additive="base">
                                        <p:cTn id="13" dur="2000" fill="hold"/>
                                        <p:tgtEl>
                                          <p:spTgt spid="44034">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440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4">
                                            <p:txEl>
                                              <p:pRg st="4" end="4"/>
                                            </p:txEl>
                                          </p:spTgt>
                                        </p:tgtEl>
                                        <p:attrNameLst>
                                          <p:attrName>style.visibility</p:attrName>
                                        </p:attrNameLst>
                                      </p:cBhvr>
                                      <p:to>
                                        <p:strVal val="visible"/>
                                      </p:to>
                                    </p:set>
                                    <p:anim calcmode="lin" valueType="num">
                                      <p:cBhvr additive="base">
                                        <p:cTn id="19" dur="2000" fill="hold"/>
                                        <p:tgtEl>
                                          <p:spTgt spid="44034">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40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4">
                                            <p:txEl>
                                              <p:pRg st="6" end="6"/>
                                            </p:txEl>
                                          </p:spTgt>
                                        </p:tgtEl>
                                        <p:attrNameLst>
                                          <p:attrName>style.visibility</p:attrName>
                                        </p:attrNameLst>
                                      </p:cBhvr>
                                      <p:to>
                                        <p:strVal val="visible"/>
                                      </p:to>
                                    </p:set>
                                    <p:anim calcmode="lin" valueType="num">
                                      <p:cBhvr additive="base">
                                        <p:cTn id="25" dur="2000" fill="hold"/>
                                        <p:tgtEl>
                                          <p:spTgt spid="44034">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4403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rot="10800000" flipV="1">
            <a:off x="647700" y="1600200"/>
            <a:ext cx="4038600" cy="4564063"/>
          </a:xfrm>
        </p:spPr>
        <p:txBody>
          <a:bodyPr/>
          <a:lstStyle/>
          <a:p>
            <a:pPr algn="ctr"/>
            <a:r>
              <a:rPr lang="en-US" sz="4000" smtClean="0">
                <a:solidFill>
                  <a:schemeClr val="tx1"/>
                </a:solidFill>
              </a:rPr>
              <a:t>A person who intervenes when s/he witnesses intolerance; someone who makes a stand against bullying.</a:t>
            </a:r>
            <a:endParaRPr lang="en-US" sz="8000" smtClean="0">
              <a:solidFill>
                <a:schemeClr val="tx1"/>
              </a:solidFill>
            </a:endParaRPr>
          </a:p>
        </p:txBody>
      </p:sp>
      <p:sp>
        <p:nvSpPr>
          <p:cNvPr id="3" name="Rectangle 2"/>
          <p:cNvSpPr/>
          <p:nvPr/>
        </p:nvSpPr>
        <p:spPr>
          <a:xfrm>
            <a:off x="1752600" y="838200"/>
            <a:ext cx="5410200" cy="769938"/>
          </a:xfrm>
          <a:prstGeom prst="rect">
            <a:avLst/>
          </a:prstGeom>
          <a:solidFill>
            <a:schemeClr val="bg1"/>
          </a:solidFill>
        </p:spPr>
        <p:txBody>
          <a:bodyPr>
            <a:spAutoFit/>
          </a:bodyPr>
          <a:lstStyle/>
          <a:p>
            <a:pPr algn="ctr">
              <a:defRPr/>
            </a:pPr>
            <a:r>
              <a:rPr lang="en-US" sz="4400" dirty="0" err="1">
                <a:solidFill>
                  <a:schemeClr val="tx2"/>
                </a:solidFill>
                <a:latin typeface="+mj-lt"/>
              </a:rPr>
              <a:t>Upstander</a:t>
            </a:r>
            <a:endParaRPr lang="en-US" sz="4400" dirty="0">
              <a:solidFill>
                <a:schemeClr val="tx2"/>
              </a:solidFill>
              <a:latin typeface="+mj-lt"/>
            </a:endParaRPr>
          </a:p>
        </p:txBody>
      </p:sp>
      <p:pic>
        <p:nvPicPr>
          <p:cNvPr id="19460" name="Picture 2"/>
          <p:cNvPicPr>
            <a:picLocks noChangeAspect="1" noChangeArrowheads="1"/>
          </p:cNvPicPr>
          <p:nvPr/>
        </p:nvPicPr>
        <p:blipFill>
          <a:blip r:embed="rId2" cstate="print"/>
          <a:srcRect/>
          <a:stretch>
            <a:fillRect/>
          </a:stretch>
        </p:blipFill>
        <p:spPr bwMode="auto">
          <a:xfrm>
            <a:off x="4719638" y="1981200"/>
            <a:ext cx="2927350"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dirty="0" smtClean="0"/>
              <a:t>Adults Can and Do Make A Difference</a:t>
            </a:r>
            <a:endParaRPr lang="en-US" dirty="0"/>
          </a:p>
        </p:txBody>
      </p:sp>
      <p:sp>
        <p:nvSpPr>
          <p:cNvPr id="20483" name="Content Placeholder 2"/>
          <p:cNvSpPr>
            <a:spLocks noGrp="1"/>
          </p:cNvSpPr>
          <p:nvPr>
            <p:ph idx="1"/>
          </p:nvPr>
        </p:nvSpPr>
        <p:spPr/>
        <p:txBody>
          <a:bodyPr/>
          <a:lstStyle/>
          <a:p>
            <a:r>
              <a:rPr lang="en-US" sz="3200" b="1" smtClean="0"/>
              <a:t>The research shows that where bullying is not an issue, EVERY child has at least one adult that they feel comfortable talking to.</a:t>
            </a:r>
          </a:p>
          <a:p>
            <a:pPr>
              <a:buFont typeface="Wingdings 2" pitchFamily="18" charset="2"/>
              <a:buNone/>
            </a:pPr>
            <a:endParaRPr lang="en-US" sz="3200" b="1" smtClean="0"/>
          </a:p>
          <a:p>
            <a:r>
              <a:rPr lang="en-US" sz="3200" b="1" smtClean="0"/>
              <a:t>Work to be that one person!</a:t>
            </a:r>
          </a:p>
          <a:p>
            <a:pPr>
              <a:buFont typeface="Wingdings 2" pitchFamily="18" charset="2"/>
              <a:buNone/>
            </a:pPr>
            <a:endParaRPr lang="en-US" sz="3200" b="1" smtClean="0"/>
          </a:p>
          <a:p>
            <a:r>
              <a:rPr lang="en-US" sz="3200" b="1" smtClean="0"/>
              <a:t>POB CARES!!!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The School Team</a:t>
            </a:r>
            <a:endParaRPr lang="en-US" dirty="0"/>
          </a:p>
        </p:txBody>
      </p:sp>
      <p:sp>
        <p:nvSpPr>
          <p:cNvPr id="3" name="Content Placeholder 2"/>
          <p:cNvSpPr>
            <a:spLocks noGrp="1"/>
          </p:cNvSpPr>
          <p:nvPr>
            <p:ph idx="1"/>
          </p:nvPr>
        </p:nvSpPr>
        <p:spPr/>
        <p:txBody>
          <a:bodyPr/>
          <a:lstStyle/>
          <a:p>
            <a:r>
              <a:rPr lang="en-US" dirty="0" smtClean="0"/>
              <a:t>The “brain trust” that keeps this initiative moving forward at the school level</a:t>
            </a:r>
          </a:p>
          <a:p>
            <a:r>
              <a:rPr lang="en-US" dirty="0" smtClean="0"/>
              <a:t>Support</a:t>
            </a:r>
          </a:p>
          <a:p>
            <a:r>
              <a:rPr lang="en-US" dirty="0" smtClean="0"/>
              <a:t>Sharing with colleagues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Still Needs To Be Done?</a:t>
            </a:r>
            <a:endParaRPr lang="en-US" dirty="0"/>
          </a:p>
        </p:txBody>
      </p:sp>
      <p:sp>
        <p:nvSpPr>
          <p:cNvPr id="3" name="Content Placeholder 2"/>
          <p:cNvSpPr>
            <a:spLocks noGrp="1"/>
          </p:cNvSpPr>
          <p:nvPr>
            <p:ph idx="1"/>
          </p:nvPr>
        </p:nvSpPr>
        <p:spPr/>
        <p:txBody>
          <a:bodyPr/>
          <a:lstStyle/>
          <a:p>
            <a:r>
              <a:rPr lang="en-US" dirty="0" smtClean="0"/>
              <a:t>Continued focus, commitment, and training</a:t>
            </a:r>
          </a:p>
          <a:p>
            <a:r>
              <a:rPr lang="en-US" dirty="0" smtClean="0"/>
              <a:t>Finish DASA to local curriculum mapping </a:t>
            </a:r>
          </a:p>
          <a:p>
            <a:r>
              <a:rPr lang="en-US" dirty="0" smtClean="0"/>
              <a:t>Code of Conduct – “…providing </a:t>
            </a:r>
            <a:r>
              <a:rPr lang="en-US" dirty="0" smtClean="0"/>
              <a:t>copies of a summary of the code of conduct to all students, in an age-appropriate version, written in </a:t>
            </a:r>
            <a:r>
              <a:rPr lang="en-US" dirty="0" smtClean="0"/>
              <a:t>plain-language…” </a:t>
            </a:r>
          </a:p>
          <a:p>
            <a:pPr lvl="1"/>
            <a:r>
              <a:rPr lang="en-US" dirty="0" smtClean="0"/>
              <a:t>Elementary version</a:t>
            </a:r>
          </a:p>
          <a:p>
            <a:pPr lvl="1"/>
            <a:r>
              <a:rPr lang="en-US" dirty="0" smtClean="0"/>
              <a:t>Middle School version</a:t>
            </a:r>
          </a:p>
          <a:p>
            <a:pPr lvl="1"/>
            <a:r>
              <a:rPr lang="en-US" dirty="0" smtClean="0"/>
              <a:t>High School version</a:t>
            </a:r>
          </a:p>
          <a:p>
            <a:pPr lvl="1"/>
            <a:endParaRPr lang="en-US" dirty="0" smtClean="0"/>
          </a:p>
          <a:p>
            <a:pPr lvl="1"/>
            <a:r>
              <a:rPr lang="en-US" b="1" dirty="0" smtClean="0"/>
              <a:t>Brainstorming…</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04850"/>
            <a:ext cx="8229600" cy="2495550"/>
          </a:xfrm>
        </p:spPr>
        <p:txBody>
          <a:bodyPr/>
          <a:lstStyle/>
          <a:p>
            <a:r>
              <a:rPr lang="en-US" smtClean="0"/>
              <a:t>Thank-you for your attention and help in ending bullying and harassment in our schools.   </a:t>
            </a:r>
          </a:p>
        </p:txBody>
      </p:sp>
      <p:pic>
        <p:nvPicPr>
          <p:cNvPr id="21507" name="Picture 4" descr="POBCSD-LOGO.PNG"/>
          <p:cNvPicPr>
            <a:picLocks noChangeAspect="1"/>
          </p:cNvPicPr>
          <p:nvPr/>
        </p:nvPicPr>
        <p:blipFill>
          <a:blip r:embed="rId2" cstate="print"/>
          <a:srcRect/>
          <a:stretch>
            <a:fillRect/>
          </a:stretch>
        </p:blipFill>
        <p:spPr bwMode="auto">
          <a:xfrm>
            <a:off x="762000" y="3276600"/>
            <a:ext cx="3148013" cy="3200400"/>
          </a:xfrm>
          <a:prstGeom prst="rect">
            <a:avLst/>
          </a:prstGeom>
          <a:noFill/>
          <a:ln w="9525">
            <a:noFill/>
            <a:miter lim="800000"/>
            <a:headEnd/>
            <a:tailEnd/>
          </a:ln>
        </p:spPr>
      </p:pic>
      <p:pic>
        <p:nvPicPr>
          <p:cNvPr id="21508" name="Picture 5" descr="Hand.jpg"/>
          <p:cNvPicPr>
            <a:picLocks noChangeAspect="1"/>
          </p:cNvPicPr>
          <p:nvPr/>
        </p:nvPicPr>
        <p:blipFill>
          <a:blip r:embed="rId3" cstate="print"/>
          <a:srcRect/>
          <a:stretch>
            <a:fillRect/>
          </a:stretch>
        </p:blipFill>
        <p:spPr bwMode="auto">
          <a:xfrm>
            <a:off x="4572000" y="3276600"/>
            <a:ext cx="2895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0" y="0"/>
            <a:ext cx="8507413" cy="1466850"/>
          </a:xfrm>
        </p:spPr>
        <p:txBody>
          <a:bodyPr/>
          <a:lstStyle/>
          <a:p>
            <a:pPr algn="ctr"/>
            <a:r>
              <a:rPr lang="en-US" sz="3200" b="1" smtClean="0">
                <a:latin typeface="Helvetica" pitchFamily="34" charset="0"/>
                <a:ea typeface="Helvetica" pitchFamily="34" charset="0"/>
                <a:cs typeface="Helvetica" pitchFamily="34" charset="0"/>
              </a:rPr>
              <a:t>Why have 48 states passed anti-bullying/harassment laws?   </a:t>
            </a:r>
            <a:br>
              <a:rPr lang="en-US" sz="3200" b="1" smtClean="0">
                <a:latin typeface="Helvetica" pitchFamily="34" charset="0"/>
                <a:ea typeface="Helvetica" pitchFamily="34" charset="0"/>
                <a:cs typeface="Helvetica" pitchFamily="34" charset="0"/>
              </a:rPr>
            </a:br>
            <a:r>
              <a:rPr lang="en-US" sz="1800" b="1" smtClean="0">
                <a:latin typeface="Helvetica" pitchFamily="34" charset="0"/>
                <a:ea typeface="Helvetica" pitchFamily="34" charset="0"/>
                <a:cs typeface="Helvetica" pitchFamily="34" charset="0"/>
              </a:rPr>
              <a:t>(</a:t>
            </a:r>
            <a:r>
              <a:rPr lang="en-US" sz="1800" smtClean="0">
                <a:latin typeface="Helvetica" pitchFamily="34" charset="0"/>
                <a:ea typeface="Helvetica" pitchFamily="34" charset="0"/>
                <a:cs typeface="Helvetica" pitchFamily="34" charset="0"/>
              </a:rPr>
              <a:t>GLSEN, 2010)</a:t>
            </a:r>
          </a:p>
        </p:txBody>
      </p:sp>
      <p:sp>
        <p:nvSpPr>
          <p:cNvPr id="6" name="TextBox 5"/>
          <p:cNvSpPr txBox="1"/>
          <p:nvPr/>
        </p:nvSpPr>
        <p:spPr>
          <a:xfrm>
            <a:off x="211138" y="1462088"/>
            <a:ext cx="8372475" cy="4832350"/>
          </a:xfrm>
          <a:prstGeom prst="rect">
            <a:avLst/>
          </a:prstGeom>
          <a:noFill/>
        </p:spPr>
        <p:txBody>
          <a:bodyPr>
            <a:spAutoFit/>
          </a:bodyPr>
          <a:lstStyle/>
          <a:p>
            <a:pPr marL="457200" indent="-457200">
              <a:buFont typeface="Arial"/>
              <a:buChar char="•"/>
              <a:defRPr/>
            </a:pPr>
            <a:r>
              <a:rPr lang="en-US" sz="2800" dirty="0">
                <a:latin typeface="Helvetica"/>
                <a:cs typeface="Helvetica"/>
              </a:rPr>
              <a:t>39% of students reported that bullying, name calling, and harassment pose a serious problem at school.</a:t>
            </a:r>
          </a:p>
          <a:p>
            <a:pPr>
              <a:buFont typeface="Arial"/>
              <a:buChar char="•"/>
              <a:defRPr/>
            </a:pPr>
            <a:endParaRPr lang="en-US" sz="2800" dirty="0">
              <a:latin typeface="Helvetica"/>
              <a:cs typeface="Helvetica"/>
            </a:endParaRPr>
          </a:p>
          <a:p>
            <a:pPr marL="457200" indent="-457200">
              <a:buFont typeface="Arial"/>
              <a:buChar char="•"/>
              <a:defRPr/>
            </a:pPr>
            <a:r>
              <a:rPr lang="en-US" sz="2800" dirty="0">
                <a:latin typeface="Helvetica"/>
                <a:cs typeface="Helvetica"/>
              </a:rPr>
              <a:t>66% reported that people at school were harassed at least  “sometimes” because of their looks or body size.</a:t>
            </a:r>
          </a:p>
          <a:p>
            <a:pPr>
              <a:buFont typeface="Arial"/>
              <a:buChar char="•"/>
              <a:defRPr/>
            </a:pPr>
            <a:endParaRPr lang="en-US" sz="2800" dirty="0">
              <a:latin typeface="Helvetica"/>
              <a:cs typeface="Helvetica"/>
            </a:endParaRPr>
          </a:p>
          <a:p>
            <a:pPr marL="457200" indent="-457200">
              <a:buFont typeface="Arial"/>
              <a:buChar char="•"/>
              <a:defRPr/>
            </a:pPr>
            <a:r>
              <a:rPr lang="en-US" sz="2800" dirty="0">
                <a:latin typeface="Helvetica"/>
                <a:cs typeface="Helvetica"/>
              </a:rPr>
              <a:t>57% reported that students were bullied or harassed “sometimes” because of the way they expressed their gender.</a:t>
            </a:r>
          </a:p>
        </p:txBody>
      </p:sp>
      <p:sp>
        <p:nvSpPr>
          <p:cNvPr id="6148" name="TextBox 6"/>
          <p:cNvSpPr txBox="1">
            <a:spLocks noChangeArrowheads="1"/>
          </p:cNvSpPr>
          <p:nvPr/>
        </p:nvSpPr>
        <p:spPr bwMode="auto">
          <a:xfrm>
            <a:off x="325438" y="6403975"/>
            <a:ext cx="4344987" cy="276225"/>
          </a:xfrm>
          <a:prstGeom prst="rect">
            <a:avLst/>
          </a:prstGeom>
          <a:noFill/>
          <a:ln w="9525">
            <a:noFill/>
            <a:miter lim="800000"/>
            <a:headEnd/>
            <a:tailEnd/>
          </a:ln>
        </p:spPr>
        <p:txBody>
          <a:bodyPr>
            <a:spAutoFit/>
          </a:bodyPr>
          <a:lstStyle/>
          <a:p>
            <a:r>
              <a:rPr lang="en-US" sz="1200" i="1">
                <a:latin typeface="Helvetica" pitchFamily="34" charset="0"/>
                <a:ea typeface="Helvetica" pitchFamily="34" charset="0"/>
                <a:cs typeface="Helvetica" pitchFamily="34" charset="0"/>
              </a:rPr>
              <a:t>No Law in South Dakota and New Mexico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10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10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28600"/>
            <a:ext cx="9144000" cy="1447800"/>
          </a:xfrm>
        </p:spPr>
        <p:txBody>
          <a:bodyPr/>
          <a:lstStyle/>
          <a:p>
            <a:r>
              <a:rPr lang="en-US" sz="1800" smtClean="0"/>
              <a:t>                                                            </a:t>
            </a:r>
            <a:r>
              <a:rPr lang="en-US" sz="3200" b="1" smtClean="0"/>
              <a:t>CYBERBULLYING</a:t>
            </a:r>
            <a:r>
              <a:rPr lang="en-US" sz="1800" smtClean="0"/>
              <a:t/>
            </a:r>
            <a:br>
              <a:rPr lang="en-US" sz="1800" smtClean="0"/>
            </a:br>
            <a:r>
              <a:rPr lang="en-US" sz="1800" smtClean="0"/>
              <a:t>                                                               (Stomp Out Bullying, 2010)</a:t>
            </a:r>
          </a:p>
        </p:txBody>
      </p:sp>
      <p:sp>
        <p:nvSpPr>
          <p:cNvPr id="3" name="Content Placeholder 2"/>
          <p:cNvSpPr>
            <a:spLocks noGrp="1"/>
          </p:cNvSpPr>
          <p:nvPr>
            <p:ph idx="1"/>
          </p:nvPr>
        </p:nvSpPr>
        <p:spPr>
          <a:xfrm>
            <a:off x="152400" y="1600200"/>
            <a:ext cx="8397875" cy="4468813"/>
          </a:xfrm>
        </p:spPr>
        <p:txBody>
          <a:bodyPr/>
          <a:lstStyle/>
          <a:p>
            <a:pPr>
              <a:buFont typeface="Arial" charset="0"/>
              <a:buNone/>
            </a:pPr>
            <a:endParaRPr lang="en-US" sz="2800" b="1" smtClean="0">
              <a:latin typeface="Helvetica" pitchFamily="34" charset="0"/>
              <a:ea typeface="Helvetica" pitchFamily="34" charset="0"/>
              <a:cs typeface="Helvetica" pitchFamily="34" charset="0"/>
            </a:endParaRPr>
          </a:p>
          <a:p>
            <a:r>
              <a:rPr lang="en-US" sz="2800" smtClean="0">
                <a:latin typeface="Helvetica" pitchFamily="34" charset="0"/>
                <a:ea typeface="Helvetica" pitchFamily="34" charset="0"/>
                <a:cs typeface="Helvetica" pitchFamily="34" charset="0"/>
              </a:rPr>
              <a:t>58% of kids say someone has said mean or hurtful things to them online.</a:t>
            </a:r>
          </a:p>
          <a:p>
            <a:pPr>
              <a:buFont typeface="Arial" charset="0"/>
              <a:buNone/>
            </a:pPr>
            <a:endParaRPr lang="en-US" sz="2800" smtClean="0">
              <a:latin typeface="Helvetica" pitchFamily="34" charset="0"/>
              <a:ea typeface="Helvetica" pitchFamily="34" charset="0"/>
              <a:cs typeface="Helvetica" pitchFamily="34" charset="0"/>
            </a:endParaRPr>
          </a:p>
          <a:p>
            <a:r>
              <a:rPr lang="en-US" sz="2800" smtClean="0">
                <a:latin typeface="Helvetica" pitchFamily="34" charset="0"/>
                <a:ea typeface="Helvetica" pitchFamily="34" charset="0"/>
                <a:cs typeface="Helvetica" pitchFamily="34" charset="0"/>
              </a:rPr>
              <a:t>53% of kids admit saying something mean or hurtful to another person online.</a:t>
            </a:r>
          </a:p>
          <a:p>
            <a:pPr>
              <a:buFont typeface="Arial" charset="0"/>
              <a:buNone/>
            </a:pPr>
            <a:endParaRPr lang="en-US" sz="2800" smtClean="0">
              <a:latin typeface="Helvetica" pitchFamily="34" charset="0"/>
              <a:ea typeface="Helvetica" pitchFamily="34" charset="0"/>
              <a:cs typeface="Helvetica" pitchFamily="34" charset="0"/>
            </a:endParaRPr>
          </a:p>
          <a:p>
            <a:pPr>
              <a:buFont typeface="Arial" charset="0"/>
              <a:buNone/>
            </a:pPr>
            <a:endParaRPr lang="en-US" sz="2800" smtClean="0">
              <a:latin typeface="Helvetica" pitchFamily="34" charset="0"/>
              <a:ea typeface="Helvetica" pitchFamily="34" charset="0"/>
              <a:cs typeface="Helvetica" pitchFamily="34" charset="0"/>
            </a:endParaRPr>
          </a:p>
          <a:p>
            <a:pPr>
              <a:buFont typeface="Arial" charset="0"/>
              <a:buChar char="•"/>
            </a:pPr>
            <a:endParaRPr lang="en-US" sz="2800" smtClean="0">
              <a:latin typeface="Helvetica" pitchFamily="34" charset="0"/>
              <a:ea typeface="Helvetica" pitchFamily="34" charset="0"/>
              <a:cs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0" y="152400"/>
            <a:ext cx="8686800" cy="914400"/>
          </a:xfrm>
        </p:spPr>
        <p:txBody>
          <a:bodyPr>
            <a:normAutofit fontScale="90000"/>
          </a:bodyPr>
          <a:lstStyle/>
          <a:p>
            <a:pPr algn="ctr" fontAlgn="auto">
              <a:spcAft>
                <a:spcPts val="0"/>
              </a:spcAft>
              <a:defRPr/>
            </a:pPr>
            <a:r>
              <a:rPr lang="en-US" b="1" dirty="0" smtClean="0"/>
              <a:t/>
            </a:r>
            <a:br>
              <a:rPr lang="en-US" b="1" dirty="0" smtClean="0"/>
            </a:br>
            <a:r>
              <a:rPr lang="en-US" b="1" dirty="0" smtClean="0"/>
              <a:t/>
            </a:r>
            <a:br>
              <a:rPr lang="en-US" b="1" dirty="0" smtClean="0"/>
            </a:br>
            <a:r>
              <a:rPr lang="en-US" b="1" dirty="0" smtClean="0"/>
              <a:t>                New York Law</a:t>
            </a:r>
            <a:br>
              <a:rPr lang="en-US" b="1" dirty="0" smtClean="0"/>
            </a:br>
            <a:r>
              <a:rPr lang="en-US" dirty="0" smtClean="0"/>
              <a:t/>
            </a:r>
            <a:br>
              <a:rPr lang="en-US" dirty="0" smtClean="0"/>
            </a:br>
            <a:r>
              <a:rPr lang="en-US" sz="4400" b="1" dirty="0" smtClean="0"/>
              <a:t>THE LAW</a:t>
            </a:r>
          </a:p>
        </p:txBody>
      </p:sp>
      <p:sp>
        <p:nvSpPr>
          <p:cNvPr id="79875" name="Content Placeholder 2"/>
          <p:cNvSpPr>
            <a:spLocks noGrp="1"/>
          </p:cNvSpPr>
          <p:nvPr>
            <p:ph sz="quarter" idx="4294967295"/>
          </p:nvPr>
        </p:nvSpPr>
        <p:spPr>
          <a:xfrm>
            <a:off x="0" y="2133600"/>
            <a:ext cx="9144000" cy="6019800"/>
          </a:xfrm>
        </p:spPr>
        <p:txBody>
          <a:bodyPr/>
          <a:lstStyle/>
          <a:p>
            <a:pPr>
              <a:spcBef>
                <a:spcPts val="575"/>
              </a:spcBef>
            </a:pPr>
            <a:r>
              <a:rPr lang="en-US" smtClean="0"/>
              <a:t>Designation of  a </a:t>
            </a:r>
            <a:r>
              <a:rPr lang="en-US" b="1" u="sng" smtClean="0"/>
              <a:t>Dignity Act Coordinator </a:t>
            </a:r>
            <a:r>
              <a:rPr lang="en-US" smtClean="0"/>
              <a:t>to be trained in non-discriminatory instructional and counseling methods and in handling human relationships.</a:t>
            </a:r>
            <a:r>
              <a:rPr lang="en-US" sz="2800" smtClean="0"/>
              <a:t>	</a:t>
            </a:r>
          </a:p>
          <a:p>
            <a:pPr>
              <a:spcBef>
                <a:spcPts val="575"/>
              </a:spcBef>
            </a:pPr>
            <a:r>
              <a:rPr lang="en-US" b="1" u="sng" smtClean="0"/>
              <a:t>Staff training </a:t>
            </a:r>
            <a:r>
              <a:rPr lang="en-US" smtClean="0"/>
              <a:t>to raise awareness and sensitivity of school employees to issues of harassment and discrimination.</a:t>
            </a:r>
          </a:p>
          <a:p>
            <a:pPr>
              <a:spcBef>
                <a:spcPts val="575"/>
              </a:spcBef>
            </a:pPr>
            <a:r>
              <a:rPr lang="en-US" smtClean="0"/>
              <a:t>Sensitivity and tolerance </a:t>
            </a:r>
            <a:r>
              <a:rPr lang="en-US" b="1" smtClean="0"/>
              <a:t>curricula </a:t>
            </a:r>
            <a:r>
              <a:rPr lang="en-US" smtClean="0"/>
              <a:t>for students.</a:t>
            </a:r>
          </a:p>
          <a:p>
            <a:pPr>
              <a:spcBef>
                <a:spcPts val="575"/>
              </a:spcBef>
            </a:pPr>
            <a:r>
              <a:rPr lang="en-US" smtClean="0"/>
              <a:t>Revising the </a:t>
            </a:r>
            <a:r>
              <a:rPr lang="en-US" b="1" u="sng" smtClean="0"/>
              <a:t>code of conduct </a:t>
            </a:r>
            <a:r>
              <a:rPr lang="en-US" smtClean="0"/>
              <a:t>to create a school environment free from harassment and discrimination .</a:t>
            </a:r>
          </a:p>
          <a:p>
            <a:pPr>
              <a:spcBef>
                <a:spcPts val="575"/>
              </a:spcBef>
            </a:pPr>
            <a:r>
              <a:rPr lang="en-US" b="1" u="sng" smtClean="0"/>
              <a:t>Reporting of bullying incidents </a:t>
            </a:r>
            <a:r>
              <a:rPr lang="en-US" smtClean="0"/>
              <a:t>to the state through designated reporting system .</a:t>
            </a:r>
          </a:p>
          <a:p>
            <a:endParaRPr lang="en-US" smtClean="0"/>
          </a:p>
        </p:txBody>
      </p:sp>
      <p:sp>
        <p:nvSpPr>
          <p:cNvPr id="8196" name="TextBox 2"/>
          <p:cNvSpPr txBox="1">
            <a:spLocks noChangeArrowheads="1"/>
          </p:cNvSpPr>
          <p:nvPr/>
        </p:nvSpPr>
        <p:spPr bwMode="auto">
          <a:xfrm>
            <a:off x="228600" y="1143000"/>
            <a:ext cx="8839200" cy="1230313"/>
          </a:xfrm>
          <a:prstGeom prst="rect">
            <a:avLst/>
          </a:prstGeom>
          <a:noFill/>
          <a:ln w="9525">
            <a:noFill/>
            <a:miter lim="800000"/>
            <a:headEnd/>
            <a:tailEnd/>
          </a:ln>
        </p:spPr>
        <p:txBody>
          <a:bodyPr>
            <a:spAutoFit/>
          </a:bodyPr>
          <a:lstStyle/>
          <a:p>
            <a:r>
              <a:rPr lang="en-US" sz="2800" b="1"/>
              <a:t>Requires districts and schools to prevent, monitor, and address bullying through:  (July, 2012)</a:t>
            </a:r>
          </a:p>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1000" fill="hold"/>
                                        <p:tgtEl>
                                          <p:spTgt spid="7987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987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9875">
                                            <p:txEl>
                                              <p:pRg st="0" end="0"/>
                                            </p:txEl>
                                          </p:spTgt>
                                        </p:tgtEl>
                                        <p:attrNameLst>
                                          <p:attrName>ppt_c</p:attrName>
                                        </p:attrNameLst>
                                      </p:cBhvr>
                                      <p:to>
                                        <a:srgbClr val="5C5C5C"/>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1000" fill="hold"/>
                                        <p:tgtEl>
                                          <p:spTgt spid="7987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79875">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9875">
                                            <p:txEl>
                                              <p:pRg st="1" end="1"/>
                                            </p:txEl>
                                          </p:spTgt>
                                        </p:tgtEl>
                                        <p:attrNameLst>
                                          <p:attrName>ppt_c</p:attrName>
                                        </p:attrNameLst>
                                      </p:cBhvr>
                                      <p:to>
                                        <a:srgbClr val="5C5C5C"/>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1000" fill="hold"/>
                                        <p:tgtEl>
                                          <p:spTgt spid="79875">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7987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9875">
                                            <p:txEl>
                                              <p:pRg st="2" end="2"/>
                                            </p:txEl>
                                          </p:spTgt>
                                        </p:tgtEl>
                                        <p:attrNameLst>
                                          <p:attrName>ppt_c</p:attrName>
                                        </p:attrNameLst>
                                      </p:cBhvr>
                                      <p:to>
                                        <a:srgbClr val="5C5C5C"/>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1000" fill="hold"/>
                                        <p:tgtEl>
                                          <p:spTgt spid="79875">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79875">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9875">
                                            <p:txEl>
                                              <p:pRg st="3" end="3"/>
                                            </p:txEl>
                                          </p:spTgt>
                                        </p:tgtEl>
                                        <p:attrNameLst>
                                          <p:attrName>ppt_c</p:attrName>
                                        </p:attrNameLst>
                                      </p:cBhvr>
                                      <p:to>
                                        <a:srgbClr val="5C5C5C"/>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9875">
                                            <p:txEl>
                                              <p:pRg st="4" end="4"/>
                                            </p:txEl>
                                          </p:spTgt>
                                        </p:tgtEl>
                                        <p:attrNameLst>
                                          <p:attrName>style.visibility</p:attrName>
                                        </p:attrNameLst>
                                      </p:cBhvr>
                                      <p:to>
                                        <p:strVal val="visible"/>
                                      </p:to>
                                    </p:set>
                                    <p:anim calcmode="lin" valueType="num">
                                      <p:cBhvr additive="base">
                                        <p:cTn id="31" dur="1000" fill="hold"/>
                                        <p:tgtEl>
                                          <p:spTgt spid="79875">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7987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9875">
                                            <p:txEl>
                                              <p:pRg st="4" end="4"/>
                                            </p:txEl>
                                          </p:spTgt>
                                        </p:tgtEl>
                                        <p:attrNameLst>
                                          <p:attrName>ppt_c</p:attrName>
                                        </p:attrNameLst>
                                      </p:cBhvr>
                                      <p:to>
                                        <a:srgbClr val="5C5C5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33400" y="1905000"/>
            <a:ext cx="8077200" cy="1477963"/>
          </a:xfrm>
          <a:prstGeom prst="rect">
            <a:avLst/>
          </a:prstGeom>
          <a:noFill/>
          <a:ln w="9525">
            <a:noFill/>
            <a:miter lim="800000"/>
            <a:headEnd/>
            <a:tailEnd/>
          </a:ln>
        </p:spPr>
        <p:txBody>
          <a:bodyPr>
            <a:spAutoFit/>
          </a:bodyPr>
          <a:lstStyle/>
          <a:p>
            <a:pPr algn="ctr">
              <a:lnSpc>
                <a:spcPct val="90000"/>
              </a:lnSpc>
            </a:pPr>
            <a:r>
              <a:rPr lang="en-US" sz="2400" b="1">
                <a:solidFill>
                  <a:srgbClr val="000066"/>
                </a:solidFill>
              </a:rPr>
              <a:t>Additional revisions to the statute requires</a:t>
            </a:r>
          </a:p>
          <a:p>
            <a:pPr algn="ctr">
              <a:lnSpc>
                <a:spcPct val="90000"/>
              </a:lnSpc>
            </a:pPr>
            <a:r>
              <a:rPr lang="en-US" sz="2800" b="1">
                <a:solidFill>
                  <a:srgbClr val="000066"/>
                </a:solidFill>
              </a:rPr>
              <a:t> </a:t>
            </a:r>
            <a:r>
              <a:rPr lang="en-US" sz="2400" b="1">
                <a:solidFill>
                  <a:srgbClr val="002060"/>
                </a:solidFill>
                <a:cs typeface="Arial" charset="0"/>
              </a:rPr>
              <a:t>classroom instruction and curricular connections in the following areas:</a:t>
            </a:r>
          </a:p>
          <a:p>
            <a:pPr>
              <a:lnSpc>
                <a:spcPct val="90000"/>
              </a:lnSpc>
            </a:pPr>
            <a:endParaRPr lang="en-US" sz="2400" b="1">
              <a:solidFill>
                <a:srgbClr val="000066"/>
              </a:solidFill>
            </a:endParaRPr>
          </a:p>
        </p:txBody>
      </p:sp>
      <p:sp>
        <p:nvSpPr>
          <p:cNvPr id="4" name="Rectangle 3"/>
          <p:cNvSpPr/>
          <p:nvPr/>
        </p:nvSpPr>
        <p:spPr>
          <a:xfrm>
            <a:off x="0" y="457200"/>
            <a:ext cx="9144000" cy="1323975"/>
          </a:xfrm>
          <a:prstGeom prst="rect">
            <a:avLst/>
          </a:prstGeom>
        </p:spPr>
        <p:txBody>
          <a:bodyPr>
            <a:spAutoFit/>
          </a:bodyPr>
          <a:lstStyle/>
          <a:p>
            <a:pPr algn="ctr">
              <a:defRPr/>
            </a:pPr>
            <a:r>
              <a:rPr lang="en-US" sz="4000" dirty="0">
                <a:solidFill>
                  <a:schemeClr val="tx2"/>
                </a:solidFill>
                <a:latin typeface="+mj-lt"/>
              </a:rPr>
              <a:t>Dignity Act and</a:t>
            </a:r>
          </a:p>
          <a:p>
            <a:pPr algn="ctr">
              <a:defRPr/>
            </a:pPr>
            <a:r>
              <a:rPr lang="en-US" sz="4000" dirty="0">
                <a:solidFill>
                  <a:schemeClr val="tx2"/>
                </a:solidFill>
                <a:latin typeface="+mj-lt"/>
              </a:rPr>
              <a:t>Student Curriculum &amp; Instruction</a:t>
            </a:r>
          </a:p>
        </p:txBody>
      </p:sp>
      <p:sp>
        <p:nvSpPr>
          <p:cNvPr id="9220" name="TextBox 2"/>
          <p:cNvSpPr txBox="1">
            <a:spLocks noChangeArrowheads="1"/>
          </p:cNvSpPr>
          <p:nvPr/>
        </p:nvSpPr>
        <p:spPr bwMode="auto">
          <a:xfrm>
            <a:off x="1371600" y="3386138"/>
            <a:ext cx="6096000" cy="3471862"/>
          </a:xfrm>
          <a:prstGeom prst="rect">
            <a:avLst/>
          </a:prstGeom>
          <a:noFill/>
          <a:ln w="9525">
            <a:noFill/>
            <a:miter lim="800000"/>
            <a:headEnd/>
            <a:tailEnd/>
          </a:ln>
        </p:spPr>
        <p:txBody>
          <a:bodyPr>
            <a:spAutoFit/>
          </a:bodyPr>
          <a:lstStyle/>
          <a:p>
            <a:pPr marL="742950" lvl="1" indent="-285750" algn="ctr">
              <a:lnSpc>
                <a:spcPct val="90000"/>
              </a:lnSpc>
            </a:pPr>
            <a:r>
              <a:rPr lang="en-US" sz="2800" b="1">
                <a:solidFill>
                  <a:schemeClr val="tx2"/>
                </a:solidFill>
                <a:cs typeface="Arial" charset="0"/>
              </a:rPr>
              <a:t> Civility </a:t>
            </a:r>
          </a:p>
          <a:p>
            <a:pPr marL="742950" lvl="1" indent="-285750" algn="ctr">
              <a:lnSpc>
                <a:spcPct val="90000"/>
              </a:lnSpc>
            </a:pPr>
            <a:r>
              <a:rPr lang="en-US" sz="2800" b="1">
                <a:solidFill>
                  <a:schemeClr val="tx2"/>
                </a:solidFill>
                <a:cs typeface="Arial" charset="0"/>
              </a:rPr>
              <a:t> Citizenship</a:t>
            </a:r>
          </a:p>
          <a:p>
            <a:pPr marL="742950" lvl="1" indent="-285750" algn="ctr">
              <a:lnSpc>
                <a:spcPct val="90000"/>
              </a:lnSpc>
            </a:pPr>
            <a:r>
              <a:rPr lang="en-US" sz="2800" b="1">
                <a:solidFill>
                  <a:schemeClr val="tx2"/>
                </a:solidFill>
                <a:cs typeface="Arial" charset="0"/>
              </a:rPr>
              <a:t> Character</a:t>
            </a:r>
          </a:p>
          <a:p>
            <a:pPr marL="742950" lvl="1" indent="-285750" algn="ctr">
              <a:lnSpc>
                <a:spcPct val="90000"/>
              </a:lnSpc>
            </a:pPr>
            <a:r>
              <a:rPr lang="en-US" sz="2800" b="1">
                <a:solidFill>
                  <a:schemeClr val="tx2"/>
                </a:solidFill>
                <a:cs typeface="Arial" charset="0"/>
              </a:rPr>
              <a:t> Honesty</a:t>
            </a:r>
          </a:p>
          <a:p>
            <a:pPr marL="742950" lvl="1" indent="-285750" algn="ctr">
              <a:lnSpc>
                <a:spcPct val="90000"/>
              </a:lnSpc>
            </a:pPr>
            <a:r>
              <a:rPr lang="en-US" sz="2800" b="1">
                <a:solidFill>
                  <a:schemeClr val="tx2"/>
                </a:solidFill>
                <a:cs typeface="Arial" charset="0"/>
              </a:rPr>
              <a:t> Tolerance</a:t>
            </a:r>
          </a:p>
          <a:p>
            <a:pPr marL="742950" lvl="1" indent="-285750" algn="ctr">
              <a:lnSpc>
                <a:spcPct val="90000"/>
              </a:lnSpc>
            </a:pPr>
            <a:r>
              <a:rPr lang="en-US" sz="2800" b="1">
                <a:solidFill>
                  <a:schemeClr val="tx2"/>
                </a:solidFill>
                <a:cs typeface="Arial" charset="0"/>
              </a:rPr>
              <a:t> Personal Responsibility</a:t>
            </a:r>
          </a:p>
          <a:p>
            <a:pPr marL="742950" lvl="1" indent="-285750" algn="ctr">
              <a:lnSpc>
                <a:spcPct val="90000"/>
              </a:lnSpc>
            </a:pPr>
            <a:r>
              <a:rPr lang="en-US" sz="2800" b="1">
                <a:solidFill>
                  <a:schemeClr val="tx2"/>
                </a:solidFill>
                <a:cs typeface="Arial" charset="0"/>
              </a:rPr>
              <a:t> Respect for Others</a:t>
            </a:r>
          </a:p>
          <a:p>
            <a:pPr marL="742950" lvl="1" indent="-285750" algn="ctr">
              <a:lnSpc>
                <a:spcPct val="90000"/>
              </a:lnSpc>
            </a:pPr>
            <a:r>
              <a:rPr lang="en-US" sz="2800" b="1">
                <a:solidFill>
                  <a:schemeClr val="tx2"/>
                </a:solidFill>
                <a:cs typeface="Arial" charset="0"/>
              </a:rPr>
              <a:t> Dignity for All </a:t>
            </a:r>
          </a:p>
          <a:p>
            <a:endParaRPr lang="en-US"/>
          </a:p>
        </p:txBody>
      </p:sp>
      <p:sp>
        <p:nvSpPr>
          <p:cNvPr id="9221" name="TextBox 4"/>
          <p:cNvSpPr txBox="1">
            <a:spLocks noChangeArrowheads="1"/>
          </p:cNvSpPr>
          <p:nvPr/>
        </p:nvSpPr>
        <p:spPr bwMode="auto">
          <a:xfrm>
            <a:off x="7472363" y="4194175"/>
            <a:ext cx="184150" cy="369888"/>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981200"/>
          </a:xfrm>
        </p:spPr>
        <p:txBody>
          <a:bodyPr/>
          <a:lstStyle/>
          <a:p>
            <a:pPr algn="ctr" fontAlgn="auto">
              <a:spcAft>
                <a:spcPts val="0"/>
              </a:spcAft>
              <a:defRPr/>
            </a:pPr>
            <a:r>
              <a:rPr lang="en-US" sz="2800" b="1" dirty="0" smtClean="0"/>
              <a:t>New York State Assembly </a:t>
            </a:r>
            <a:br>
              <a:rPr lang="en-US" sz="2800" b="1" dirty="0" smtClean="0"/>
            </a:br>
            <a:r>
              <a:rPr lang="en-US" sz="2800" b="1" dirty="0" smtClean="0"/>
              <a:t>CYBERBULLYING LAW</a:t>
            </a:r>
            <a:r>
              <a:rPr lang="en-US" sz="2800" dirty="0" smtClean="0"/>
              <a:t/>
            </a:r>
            <a:br>
              <a:rPr lang="en-US" sz="2800" dirty="0" smtClean="0"/>
            </a:br>
            <a:r>
              <a:rPr lang="en-US" sz="2800" dirty="0" smtClean="0"/>
              <a:t>SIGNED by Governor Cuomo on July 9, 2012</a:t>
            </a:r>
            <a:br>
              <a:rPr lang="en-US" sz="2800" dirty="0" smtClean="0"/>
            </a:br>
            <a:r>
              <a:rPr lang="en-US" sz="2800" b="1" dirty="0" smtClean="0"/>
              <a:t>GOES INTO EFFECT 7/2013  </a:t>
            </a:r>
            <a:endParaRPr lang="en-US" sz="2800" dirty="0"/>
          </a:p>
        </p:txBody>
      </p:sp>
      <p:sp>
        <p:nvSpPr>
          <p:cNvPr id="3" name="Rectangle 2"/>
          <p:cNvSpPr/>
          <p:nvPr/>
        </p:nvSpPr>
        <p:spPr>
          <a:xfrm>
            <a:off x="381000" y="2281238"/>
            <a:ext cx="8077200" cy="1570037"/>
          </a:xfrm>
          <a:prstGeom prst="rect">
            <a:avLst/>
          </a:prstGeom>
        </p:spPr>
        <p:txBody>
          <a:bodyPr>
            <a:spAutoFit/>
          </a:bodyPr>
          <a:lstStyle/>
          <a:p>
            <a:pPr algn="ctr">
              <a:defRPr/>
            </a:pPr>
            <a:r>
              <a:rPr lang="en-US" dirty="0"/>
              <a:t>    </a:t>
            </a:r>
            <a:r>
              <a:rPr lang="en-US" sz="2400" b="1" dirty="0"/>
              <a:t>Requires all school staff to report any incident of bullying </a:t>
            </a:r>
          </a:p>
          <a:p>
            <a:pPr algn="ctr">
              <a:defRPr/>
            </a:pPr>
            <a:r>
              <a:rPr lang="en-US" sz="2400" b="1" dirty="0">
                <a:solidFill>
                  <a:srgbClr val="FF0000"/>
                </a:solidFill>
              </a:rPr>
              <a:t>AND</a:t>
            </a:r>
            <a:r>
              <a:rPr lang="en-US" sz="2400" dirty="0"/>
              <a:t>  </a:t>
            </a:r>
            <a:r>
              <a:rPr lang="en-US" sz="2400" b="1" dirty="0">
                <a:solidFill>
                  <a:schemeClr val="bg2">
                    <a:lumMod val="50000"/>
                  </a:schemeClr>
                </a:solidFill>
              </a:rPr>
              <a:t>CYBERBULLYING</a:t>
            </a:r>
            <a:r>
              <a:rPr lang="en-US" sz="2400" dirty="0"/>
              <a:t> </a:t>
            </a:r>
          </a:p>
          <a:p>
            <a:pPr algn="ctr">
              <a:defRPr/>
            </a:pPr>
            <a:r>
              <a:rPr lang="en-US" sz="2400" dirty="0"/>
              <a:t>  to the school principal or superintendent</a:t>
            </a:r>
            <a:endParaRPr lang="en-US" sz="2400" dirty="0"/>
          </a:p>
        </p:txBody>
      </p:sp>
      <p:sp>
        <p:nvSpPr>
          <p:cNvPr id="10244" name="Rectangle 3"/>
          <p:cNvSpPr>
            <a:spLocks noChangeArrowheads="1"/>
          </p:cNvSpPr>
          <p:nvPr/>
        </p:nvSpPr>
        <p:spPr bwMode="auto">
          <a:xfrm>
            <a:off x="304800" y="4162425"/>
            <a:ext cx="8839200" cy="2676525"/>
          </a:xfrm>
          <a:prstGeom prst="rect">
            <a:avLst/>
          </a:prstGeom>
          <a:noFill/>
          <a:ln w="9525">
            <a:noFill/>
            <a:miter lim="800000"/>
            <a:headEnd/>
            <a:tailEnd/>
          </a:ln>
        </p:spPr>
        <p:txBody>
          <a:bodyPr>
            <a:spAutoFit/>
          </a:bodyPr>
          <a:lstStyle/>
          <a:p>
            <a:r>
              <a:rPr lang="en-US" sz="2400"/>
              <a:t>“Cyberbullying has become a dangerous trend and this legislation gives parents and students the tools needed to overcome it,” said Zebrowski. “Standardized policies and procedures will guide teachers and school staff so that they are better equipped to respond to harassment and </a:t>
            </a:r>
            <a:r>
              <a:rPr lang="en-US" sz="2400" b="1"/>
              <a:t>bullying within the classroom and beyond</a:t>
            </a:r>
            <a:r>
              <a:rPr lang="en-US" sz="2400"/>
              <a:t>.”  Assemblyman Kenneth Zebrowski (D- New City, NY)</a:t>
            </a:r>
          </a:p>
        </p:txBody>
      </p:sp>
      <p:pic>
        <p:nvPicPr>
          <p:cNvPr id="10245" name="il_fi" descr="http://southerngaming.com/wp-content/uploads/2008/09/gamblingandthelaw.jpg"/>
          <p:cNvPicPr>
            <a:picLocks noChangeAspect="1" noChangeArrowheads="1"/>
          </p:cNvPicPr>
          <p:nvPr/>
        </p:nvPicPr>
        <p:blipFill>
          <a:blip r:embed="rId2" cstate="print"/>
          <a:srcRect/>
          <a:stretch>
            <a:fillRect/>
          </a:stretch>
        </p:blipFill>
        <p:spPr bwMode="auto">
          <a:xfrm>
            <a:off x="10426700" y="30163"/>
            <a:ext cx="255588" cy="795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b="1" dirty="0" smtClean="0"/>
              <a:t>DASA and Task Force on Bullying Prevention Steering Committee</a:t>
            </a:r>
            <a:endParaRPr lang="en-US" b="1" dirty="0"/>
          </a:p>
        </p:txBody>
      </p:sp>
      <p:sp>
        <p:nvSpPr>
          <p:cNvPr id="11267" name="Content Placeholder 2"/>
          <p:cNvSpPr>
            <a:spLocks noGrp="1"/>
          </p:cNvSpPr>
          <p:nvPr>
            <p:ph idx="1"/>
          </p:nvPr>
        </p:nvSpPr>
        <p:spPr/>
        <p:txBody>
          <a:bodyPr/>
          <a:lstStyle/>
          <a:p>
            <a:pPr>
              <a:buFont typeface="Wingdings 2" pitchFamily="18" charset="2"/>
              <a:buNone/>
            </a:pPr>
            <a:r>
              <a:rPr lang="en-US" smtClean="0"/>
              <a:t>Members consisting of:</a:t>
            </a:r>
          </a:p>
          <a:p>
            <a:r>
              <a:rPr lang="en-US" smtClean="0"/>
              <a:t>Central Office Administrators</a:t>
            </a:r>
          </a:p>
          <a:p>
            <a:r>
              <a:rPr lang="en-US" smtClean="0"/>
              <a:t>School Administrators</a:t>
            </a:r>
          </a:p>
          <a:p>
            <a:r>
              <a:rPr lang="en-US" smtClean="0"/>
              <a:t>Teachers</a:t>
            </a:r>
          </a:p>
          <a:p>
            <a:r>
              <a:rPr lang="en-US" smtClean="0"/>
              <a:t>Support Staff</a:t>
            </a:r>
          </a:p>
          <a:p>
            <a:r>
              <a:rPr lang="en-US" smtClean="0"/>
              <a:t>Pupil Personnel Staff</a:t>
            </a:r>
          </a:p>
          <a:p>
            <a:r>
              <a:rPr lang="en-US" smtClean="0"/>
              <a:t>Parents and Community Members</a:t>
            </a:r>
          </a:p>
          <a:p>
            <a:r>
              <a:rPr lang="en-US" smtClean="0"/>
              <a:t>Law Enforcement</a:t>
            </a:r>
          </a:p>
          <a:p>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smtClean="0"/>
              <a:t>Major Goals/Initiatives</a:t>
            </a:r>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dirty="0" smtClean="0"/>
              <a:t>Organize and plan district-wide staff training</a:t>
            </a:r>
          </a:p>
          <a:p>
            <a:pPr marL="274320" indent="-274320" fontAlgn="auto">
              <a:spcAft>
                <a:spcPts val="0"/>
              </a:spcAft>
              <a:buClr>
                <a:schemeClr val="accent3"/>
              </a:buClr>
              <a:buFont typeface="Wingdings 2"/>
              <a:buChar char=""/>
              <a:defRPr/>
            </a:pPr>
            <a:r>
              <a:rPr lang="en-US" dirty="0" smtClean="0"/>
              <a:t>Organize and plan school-based DASA Team training</a:t>
            </a:r>
          </a:p>
          <a:p>
            <a:pPr marL="274320" indent="-274320" fontAlgn="auto">
              <a:spcAft>
                <a:spcPts val="0"/>
              </a:spcAft>
              <a:buClr>
                <a:schemeClr val="accent3"/>
              </a:buClr>
              <a:buFont typeface="Wingdings 2"/>
              <a:buChar char=""/>
              <a:defRPr/>
            </a:pPr>
            <a:r>
              <a:rPr lang="en-US" dirty="0" smtClean="0"/>
              <a:t>Update district Anti-bullying and Harassment Policy and student Code of Conduct</a:t>
            </a:r>
          </a:p>
          <a:p>
            <a:pPr marL="274320" indent="-274320" fontAlgn="auto">
              <a:spcAft>
                <a:spcPts val="0"/>
              </a:spcAft>
              <a:buClr>
                <a:schemeClr val="accent3"/>
              </a:buClr>
              <a:buFont typeface="Wingdings 2"/>
              <a:buChar char=""/>
              <a:defRPr/>
            </a:pPr>
            <a:r>
              <a:rPr lang="en-US" dirty="0" smtClean="0"/>
              <a:t>Create a “DASA culture”</a:t>
            </a:r>
          </a:p>
          <a:p>
            <a:pPr marL="274320" indent="-274320" fontAlgn="auto">
              <a:spcAft>
                <a:spcPts val="0"/>
              </a:spcAft>
              <a:buClr>
                <a:schemeClr val="accent3"/>
              </a:buClr>
              <a:buFont typeface="Wingdings 2"/>
              <a:buChar char=""/>
              <a:defRPr/>
            </a:pPr>
            <a:r>
              <a:rPr lang="en-US" dirty="0" smtClean="0"/>
              <a:t>Foster “common language”</a:t>
            </a:r>
          </a:p>
          <a:p>
            <a:pPr marL="274320" indent="-274320" fontAlgn="auto">
              <a:spcAft>
                <a:spcPts val="0"/>
              </a:spcAft>
              <a:buClr>
                <a:schemeClr val="accent3"/>
              </a:buClr>
              <a:buFont typeface="Wingdings 2"/>
              <a:buChar char=""/>
              <a:defRPr/>
            </a:pPr>
            <a:r>
              <a:rPr lang="en-US" dirty="0" smtClean="0"/>
              <a:t>Facilitate the creation of “student friendly” versions of the code of conduct</a:t>
            </a:r>
          </a:p>
          <a:p>
            <a:pPr marL="274320" indent="-274320" fontAlgn="auto">
              <a:spcAft>
                <a:spcPts val="0"/>
              </a:spcAft>
              <a:buClr>
                <a:schemeClr val="accent3"/>
              </a:buClr>
              <a:buFont typeface="Wingdings 2"/>
              <a:buChar char=""/>
              <a:defRPr/>
            </a:pPr>
            <a:r>
              <a:rPr lang="en-US" dirty="0" smtClean="0"/>
              <a:t>Ensure that district curricula incorporate mandatory instructional requirements </a:t>
            </a:r>
          </a:p>
          <a:p>
            <a:pPr marL="274320" indent="-274320" fontAlgn="auto">
              <a:spcAft>
                <a:spcPts val="0"/>
              </a:spcAft>
              <a:buClr>
                <a:schemeClr val="accent3"/>
              </a:buClr>
              <a:buFont typeface="Wingdings 2"/>
              <a:buChar cha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endParaRPr lang="en-US" smtClean="0"/>
          </a:p>
        </p:txBody>
      </p:sp>
      <p:pic>
        <p:nvPicPr>
          <p:cNvPr id="13315" name="Picture 2"/>
          <p:cNvPicPr>
            <a:picLocks noChangeAspect="1" noChangeArrowheads="1"/>
          </p:cNvPicPr>
          <p:nvPr/>
        </p:nvPicPr>
        <p:blipFill>
          <a:blip r:embed="rId2" cstate="print"/>
          <a:srcRect/>
          <a:stretch>
            <a:fillRect/>
          </a:stretch>
        </p:blipFill>
        <p:spPr bwMode="auto">
          <a:xfrm>
            <a:off x="1447800" y="0"/>
            <a:ext cx="58134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27970</TotalTime>
  <Words>1003</Words>
  <Application>Microsoft Office PowerPoint</Application>
  <PresentationFormat>On-screen Show (4:3)</PresentationFormat>
  <Paragraphs>128</Paragraphs>
  <Slides>18</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Constantia</vt:lpstr>
      <vt:lpstr>Wingdings 2</vt:lpstr>
      <vt:lpstr>Helvetica</vt:lpstr>
      <vt:lpstr>Flow</vt:lpstr>
      <vt:lpstr> The New York State                Dignity for all Students Act                      (DASA)</vt:lpstr>
      <vt:lpstr>Why have 48 states passed anti-bullying/harassment laws?    (GLSEN, 2010)</vt:lpstr>
      <vt:lpstr>                                                            CYBERBULLYING                                                                (Stomp Out Bullying, 2010)</vt:lpstr>
      <vt:lpstr>                  New York Law  THE LAW</vt:lpstr>
      <vt:lpstr>Slide 5</vt:lpstr>
      <vt:lpstr>New York State Assembly  CYBERBULLYING LAW SIGNED by Governor Cuomo on July 9, 2012 GOES INTO EFFECT 7/2013  </vt:lpstr>
      <vt:lpstr>DASA and Task Force on Bullying Prevention Steering Committee</vt:lpstr>
      <vt:lpstr>Major Goals/Initiatives</vt:lpstr>
      <vt:lpstr>Slide 9</vt:lpstr>
      <vt:lpstr>POB CARES!</vt:lpstr>
      <vt:lpstr>Why Should We CARE?</vt:lpstr>
      <vt:lpstr>       Bullying is a type of harassment</vt:lpstr>
      <vt:lpstr> Developing Common Language</vt:lpstr>
      <vt:lpstr>A person who intervenes when s/he witnesses intolerance; someone who makes a stand against bullying.</vt:lpstr>
      <vt:lpstr>Adults Can and Do Make A Difference</vt:lpstr>
      <vt:lpstr>The Role Of The School Team</vt:lpstr>
      <vt:lpstr>What Still Needs To Be Done?</vt:lpstr>
      <vt:lpstr>Thank-you for your attention and help in ending bullying and harassment in our schools.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Bullying?</dc:title>
  <dc:creator>Karen</dc:creator>
  <cp:lastModifiedBy>teagen</cp:lastModifiedBy>
  <cp:revision>1496</cp:revision>
  <dcterms:created xsi:type="dcterms:W3CDTF">2010-12-26T21:50:41Z</dcterms:created>
  <dcterms:modified xsi:type="dcterms:W3CDTF">2013-02-21T15:57:38Z</dcterms:modified>
</cp:coreProperties>
</file>